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73" r:id="rId7"/>
    <p:sldId id="274" r:id="rId8"/>
    <p:sldId id="276" r:id="rId9"/>
    <p:sldId id="265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Günzl" initials="MG" lastIdx="1" clrIdx="0">
    <p:extLst>
      <p:ext uri="{19B8F6BF-5375-455C-9EA6-DF929625EA0E}">
        <p15:presenceInfo xmlns:p15="http://schemas.microsoft.com/office/powerpoint/2012/main" userId="39d89337ddbbda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9E724-4DD8-4EFE-B5EC-FAB7A1F30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7E89D2C-2DB9-4E90-851E-58DAE9D84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0DC2EC-0B16-47F6-BFE3-D858A433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65A27A-8673-4AFE-A5DC-99A7BDAD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CD4A50-C695-48BF-ABE6-E83BA7F18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3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89D78-6332-4F1D-95BB-3FDDE274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D0181A-DF84-4EB4-99C7-6FCEE9D20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D22A08-C557-47B1-9D9A-EE9C7E78B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A47192-EF0A-441D-B8FF-22E21FD9C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106F09-FA4C-4373-A8DB-A59AF27E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77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EBED772-A710-4248-9F27-2CADA4CA3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F5C4F8D-5F08-4F26-B4A9-8B6785256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2D8FB2-C201-4D1E-BB9C-67F473E5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1BD9BB-13BB-44FF-80D5-8FA97E79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817B74-08D1-43DA-A3B1-CFD8189E0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71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1B04A-6EC2-4666-9B50-242C8EDE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34AA66-D5FB-4314-B97B-14D54C2FB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FD372E-1B3E-40E1-97E3-925EF976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D29F36-1F18-4E73-B28E-5308501A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E33DC5-A2BA-4714-B757-4FF5FAAE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546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235E9-EA22-4D74-BE07-A01E42BB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EF21A2-98F4-4769-BE02-9C3BDF3EE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70D00D-C02A-4D15-8649-9E9A328E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4C0B16-7925-4687-969E-2B0359CA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96C527-AFF7-425A-9A6F-3578B1F7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57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08B99-D000-4D49-94A4-6B0360A4A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121494-0468-4ADD-A8E8-0853B6B1A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B46CDB-9C10-4C68-B6AF-384CDEAD6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959CB4-0369-43D6-B4BE-C8D07E7E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44C336-440A-45D4-A5CA-E4F0AB29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C2CFE2-1BCF-4C7A-B94A-935A7C0B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2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F9780-85B1-4F50-9D2D-F55A82FE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C4049A-A6BB-4813-BA99-65CF0886A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373AED-EE10-4F99-9E3A-16405A743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23CE9A-94A1-4AE2-9896-30B0560BF2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AB3126-BA82-44BC-979D-20FC2BBD1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020EE7-29A5-48D8-A79B-1C9C2DB08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E07F246-09BF-49F5-B1B5-7D82686F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1195F7-AB58-43B6-BF1B-B40F8631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87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5424E-3C06-4ADD-9C65-4E5C7222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E29EBC-FB34-4C89-9833-ABCEA58A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3E597E-5A45-4B80-A1BA-A69534C4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C64CDF-2170-403D-89E1-0D405F41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91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A3C37B-27CA-43F8-9E7D-D08644C4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2B12D44-D0F4-46A2-BC8A-B2424CE3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5F8782-47BD-473C-B680-B2E34581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06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B26DF-E1B2-4441-A035-1D028D04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392BB2-2C6B-4098-9364-DBF849F1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957863-7331-4F82-B1D7-85BE67A02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5A62D0-7BA8-497D-BE69-0669BF44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767667-8588-483B-9C96-F352E49A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39580E-E5A3-4B75-9B01-5950DDA4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26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D02A8-861C-407E-B8CF-42881A5DC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3120B67-BD42-42BA-8224-63342B961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758ED3-DC94-4324-AB3C-DF3076134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BDB318-63AD-41D5-939F-DC575000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BC7CFC-F38B-4C5A-A23E-AA7ACF8F2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D00C26-47D4-48A5-9F62-0E0FAA58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83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087FECD-206B-495F-B8B5-0936F346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ED3783-8ACE-4DF6-8595-7B16C4765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81DD44-A122-4F42-A32C-91C5757AA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27A51-902B-4D3F-82F1-9EABA709BC4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544078-A865-41A9-A310-83C6D5C96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E92E77-3948-44A0-ABD1-5C012BBD5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9A33F-1461-4058-8BAD-83F271AFAC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26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rosenheim.bund-naturschutz.de/aktuelles/artikel/amphibienzaun-unterlaus-erfahrungsbericht-202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Ein Bild, das draußen, Gras, Baum, Pflanze enthält.">
            <a:extLst>
              <a:ext uri="{FF2B5EF4-FFF2-40B4-BE49-F238E27FC236}">
                <a16:creationId xmlns:a16="http://schemas.microsoft.com/office/drawing/2014/main" id="{7C4D2773-A8B0-3FAB-F8F0-FA46E9C6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3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28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BD0D01-5DE1-4385-B59A-59828D896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60" y="2704075"/>
            <a:ext cx="3438144" cy="112572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3200" b="1" dirty="0" err="1"/>
              <a:t>Bericht</a:t>
            </a:r>
            <a:r>
              <a:rPr lang="en-US" sz="3200" b="1" dirty="0"/>
              <a:t> </a:t>
            </a:r>
            <a:r>
              <a:rPr lang="en-US" sz="3200" b="1" dirty="0" err="1"/>
              <a:t>Umweltreferentin</a:t>
            </a:r>
            <a:br>
              <a:rPr lang="en-US" sz="3200" b="1" dirty="0"/>
            </a:br>
            <a:r>
              <a:rPr lang="en-US" sz="3200" b="1" dirty="0"/>
              <a:t>2025</a:t>
            </a: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154670-322C-4E25-96EF-EC7C5059F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14" y="4812020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b="1" dirty="0" err="1"/>
              <a:t>Bienenweide</a:t>
            </a:r>
            <a:r>
              <a:rPr lang="en-US" sz="1700" b="1" dirty="0"/>
              <a:t> am </a:t>
            </a:r>
            <a:r>
              <a:rPr lang="en-US" sz="1700" b="1" dirty="0" err="1"/>
              <a:t>Brunnenspitz</a:t>
            </a:r>
            <a:endParaRPr lang="en-US" sz="1700" b="1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6303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B8D9C8-B16E-407B-A10D-20D74AED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4200" b="1" dirty="0"/>
              <a:t>Projekte im Gemeindebereich 2025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CDA03E-5D39-411C-A134-710520D97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200" dirty="0"/>
              <a:t>Krötenzaun Laus mit Bund Naturschutz und UNB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200" dirty="0"/>
              <a:t>Landschaftspflegeverband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200" dirty="0"/>
              <a:t>Umweltbildung Kindergärten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200" dirty="0"/>
              <a:t>Beitritt Ökomodellregion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BC3920-C0FB-43DE-ACAA-0731EB309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4" r="-1" b="430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5617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7D05A-7712-4BDB-BD72-989CD475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647700"/>
            <a:ext cx="2835554" cy="5557838"/>
          </a:xfrm>
        </p:spPr>
        <p:txBody>
          <a:bodyPr anchor="ctr">
            <a:normAutofit/>
          </a:bodyPr>
          <a:lstStyle/>
          <a:p>
            <a:r>
              <a:rPr lang="de-DE" sz="3600" b="1" dirty="0"/>
              <a:t>Krötenzaun Frühjahr Unterlaus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0AA08F-BD6F-4A45-ACB9-CC15F45ED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852" y="1418167"/>
            <a:ext cx="3618162" cy="5557838"/>
          </a:xfrm>
        </p:spPr>
        <p:txBody>
          <a:bodyPr anchor="ctr">
            <a:normAutofit lnSpcReduction="10000"/>
          </a:bodyPr>
          <a:lstStyle/>
          <a:p>
            <a:r>
              <a:rPr lang="de-DE" sz="1800" dirty="0"/>
              <a:t>Anfrage vom Landratsamt Rosenheim an den Bund Naturschutz Feldkirchen-Westerham; Hinweis von der </a:t>
            </a:r>
            <a:r>
              <a:rPr lang="de-DE" sz="1800" dirty="0" err="1"/>
              <a:t>UnB</a:t>
            </a:r>
            <a:r>
              <a:rPr lang="de-DE" sz="1800" dirty="0"/>
              <a:t> Ebersberg</a:t>
            </a:r>
          </a:p>
          <a:p>
            <a:r>
              <a:rPr lang="de-DE" sz="1800" dirty="0"/>
              <a:t>Aufbau durch Ehrenamtliche und </a:t>
            </a:r>
            <a:r>
              <a:rPr lang="de-DE" sz="1800" dirty="0" err="1"/>
              <a:t>Bufdis</a:t>
            </a:r>
            <a:r>
              <a:rPr lang="de-DE" sz="1800" dirty="0"/>
              <a:t> von der UNB Rosenheim</a:t>
            </a:r>
          </a:p>
          <a:p>
            <a:r>
              <a:rPr lang="de-DE" sz="1800" dirty="0"/>
              <a:t>Zaun vom 6.3. bis 15.4., Zaunlänge 200m</a:t>
            </a:r>
          </a:p>
          <a:p>
            <a:r>
              <a:rPr lang="de-DE" sz="1800" dirty="0"/>
              <a:t>Betreuung durch Ehrenamtliche</a:t>
            </a:r>
          </a:p>
          <a:p>
            <a:r>
              <a:rPr lang="de-DE" sz="1800" dirty="0"/>
              <a:t>Zweimal tägliche Kontrolle, frühmorgens, spätabends</a:t>
            </a:r>
          </a:p>
          <a:p>
            <a:r>
              <a:rPr lang="de-DE" sz="1800" dirty="0"/>
              <a:t>300 lebende Amphibien gerettet,         800 tote Tiere</a:t>
            </a:r>
          </a:p>
          <a:p>
            <a:r>
              <a:rPr lang="de-DE" sz="1800" dirty="0"/>
              <a:t>Hilfe bei Beschilderung vom gemeindlichen Bauhof und Landkreisbauhof</a:t>
            </a:r>
          </a:p>
          <a:p>
            <a:pPr marL="0" indent="0">
              <a:buNone/>
            </a:pPr>
            <a:endParaRPr lang="de-DE" sz="1800" dirty="0"/>
          </a:p>
          <a:p>
            <a:endParaRPr lang="de-DE" sz="1500" dirty="0"/>
          </a:p>
          <a:p>
            <a:pPr marL="0" indent="0">
              <a:buNone/>
            </a:pPr>
            <a:r>
              <a:rPr lang="de-DE" sz="1500" dirty="0"/>
              <a:t> </a:t>
            </a:r>
          </a:p>
          <a:p>
            <a:endParaRPr lang="de-DE" sz="1500" dirty="0"/>
          </a:p>
          <a:p>
            <a:endParaRPr lang="de-DE" sz="15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393645-B3EC-F5B0-2904-37298855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r="32861" b="1"/>
          <a:stretch>
            <a:fillRect/>
          </a:stretch>
        </p:blipFill>
        <p:spPr>
          <a:xfrm>
            <a:off x="7431299" y="1"/>
            <a:ext cx="4760702" cy="6856413"/>
          </a:xfrm>
          <a:custGeom>
            <a:avLst/>
            <a:gdLst/>
            <a:ahLst/>
            <a:cxnLst/>
            <a:rect l="l" t="t" r="r" b="b"/>
            <a:pathLst>
              <a:path w="4760702" h="6856413">
                <a:moveTo>
                  <a:pt x="0" y="0"/>
                </a:moveTo>
                <a:lnTo>
                  <a:pt x="4760702" y="0"/>
                </a:lnTo>
                <a:lnTo>
                  <a:pt x="4760702" y="6856413"/>
                </a:lnTo>
                <a:lnTo>
                  <a:pt x="168269" y="6856413"/>
                </a:lnTo>
                <a:lnTo>
                  <a:pt x="228520" y="6494592"/>
                </a:lnTo>
                <a:cubicBezTo>
                  <a:pt x="521784" y="4449343"/>
                  <a:pt x="126947" y="2404092"/>
                  <a:pt x="14408" y="35884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674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2E65CA-BD0E-4476-8090-34ADA6FF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de-DE" sz="4000" b="1" dirty="0"/>
              <a:t>Ausblick und Planung für Frühjahr 2026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DE0EF3-1A2C-4FC1-B291-95B77A2E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90" y="2697480"/>
            <a:ext cx="6894576" cy="3483864"/>
          </a:xfrm>
        </p:spPr>
        <p:txBody>
          <a:bodyPr>
            <a:normAutofit/>
          </a:bodyPr>
          <a:lstStyle/>
          <a:p>
            <a:r>
              <a:rPr lang="de-DE" sz="1800" dirty="0"/>
              <a:t>Zaun müsste auf mindestens 650 m erweitert werden</a:t>
            </a:r>
          </a:p>
          <a:p>
            <a:r>
              <a:rPr lang="de-DE" sz="1800" dirty="0"/>
              <a:t>Schwierigkeiten bei der Umsetzung durch Waldwege, Mauern, Befestigung der Böschung</a:t>
            </a:r>
          </a:p>
          <a:p>
            <a:r>
              <a:rPr lang="de-DE" sz="1800" dirty="0"/>
              <a:t>Viel mehr ehrenamtliche Helfer nötig</a:t>
            </a:r>
          </a:p>
          <a:p>
            <a:r>
              <a:rPr lang="de-DE" sz="1800" dirty="0"/>
              <a:t>Temporeduzierung Nachts wg. Barotrauma</a:t>
            </a:r>
          </a:p>
          <a:p>
            <a:r>
              <a:rPr lang="de-DE" sz="1800" dirty="0"/>
              <a:t>Im Landkreis Miesbach Tempo 30  zeitweise bei Krötenwanderung möglich, sogar </a:t>
            </a:r>
            <a:r>
              <a:rPr lang="de-DE" sz="1800" dirty="0" err="1"/>
              <a:t>Steckensperrung</a:t>
            </a:r>
            <a:r>
              <a:rPr lang="de-DE" sz="1800" dirty="0"/>
              <a:t> Nachts </a:t>
            </a:r>
          </a:p>
          <a:p>
            <a:pPr>
              <a:buNone/>
            </a:pPr>
            <a:r>
              <a:rPr lang="de-DE" sz="1800" dirty="0"/>
              <a:t>Ausführlicher Bericht von Manfred Bohlmann, Verantwortlicher im OV Feldkirchen-W.</a:t>
            </a:r>
            <a:r>
              <a:rPr lang="de-DE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 https://rosenheim.bund-naturschutz.de/aktuelles/artikel/amphibienzaun-unterlaus-erfahrungsbericht-2025</a:t>
            </a:r>
            <a:endParaRPr lang="de-D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de-DE" sz="1800" dirty="0"/>
          </a:p>
          <a:p>
            <a:endParaRPr lang="de-DE" sz="1800" dirty="0"/>
          </a:p>
          <a:p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  <p:pic>
        <p:nvPicPr>
          <p:cNvPr id="7" name="Grafik 6" descr="Ein Bild, das Essen, Im Haus enthält.&#10;&#10;KI-generierte Inhalte können fehlerhaft sein.">
            <a:extLst>
              <a:ext uri="{FF2B5EF4-FFF2-40B4-BE49-F238E27FC236}">
                <a16:creationId xmlns:a16="http://schemas.microsoft.com/office/drawing/2014/main" id="{4B470A6E-11D9-8F0E-B6BE-3BB5774FE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5963" y="757929"/>
            <a:ext cx="3429969" cy="2572476"/>
          </a:xfrm>
          <a:prstGeom prst="rect">
            <a:avLst/>
          </a:prstGeom>
        </p:spPr>
      </p:pic>
      <p:pic>
        <p:nvPicPr>
          <p:cNvPr id="5" name="Grafik 4" descr="Ein Bild, das draußen, Straße, Baum, Himmel enthält.&#10;&#10;KI-generierte Inhalte können fehlerhaft sein.">
            <a:extLst>
              <a:ext uri="{FF2B5EF4-FFF2-40B4-BE49-F238E27FC236}">
                <a16:creationId xmlns:a16="http://schemas.microsoft.com/office/drawing/2014/main" id="{22615961-F00F-088F-EDA9-29458A3C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352546"/>
            <a:ext cx="2901696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6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draußen, Gras, Himmel, Rad enthält.&#10;&#10;KI-generierte Inhalte können fehlerhaft sein.">
            <a:extLst>
              <a:ext uri="{FF2B5EF4-FFF2-40B4-BE49-F238E27FC236}">
                <a16:creationId xmlns:a16="http://schemas.microsoft.com/office/drawing/2014/main" id="{3A3D31EF-0060-8BB4-7458-6DA52C8A8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4" r="-2" b="23490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5" name="Grafik 14" descr="Ein Bild, das draußen, Wolke, Himmel, Pflanze enthält.&#10;&#10;KI-generierte Inhalte können fehlerhaft sein.">
            <a:extLst>
              <a:ext uri="{FF2B5EF4-FFF2-40B4-BE49-F238E27FC236}">
                <a16:creationId xmlns:a16="http://schemas.microsoft.com/office/drawing/2014/main" id="{9E41124A-A453-3E81-954D-BE339DE0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5" r="-2" b="29538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327AD2-3095-03BB-65EB-0F46E3D43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de-DE" sz="3400" b="1" dirty="0"/>
              <a:t>Landschaftspflegeverband Maßnahmen im Gemeindebereich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B18AE04-6C53-CCC5-4A66-51AC8E75C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 dirty="0"/>
              <a:t>Gemeinde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Mitglied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Landschaftspflegeverband</a:t>
            </a:r>
            <a:endParaRPr lang="en-US" sz="2000" dirty="0"/>
          </a:p>
          <a:p>
            <a:r>
              <a:rPr lang="en-US" sz="2000" dirty="0"/>
              <a:t>Der </a:t>
            </a:r>
            <a:r>
              <a:rPr lang="en-US" sz="2000" dirty="0" err="1"/>
              <a:t>Landschaftspflegeverband</a:t>
            </a:r>
            <a:r>
              <a:rPr lang="en-US" sz="2000" dirty="0"/>
              <a:t> </a:t>
            </a:r>
            <a:r>
              <a:rPr lang="en-US" sz="2000" dirty="0" err="1"/>
              <a:t>pflegt</a:t>
            </a:r>
            <a:r>
              <a:rPr lang="en-US" sz="2000" dirty="0"/>
              <a:t> </a:t>
            </a:r>
            <a:r>
              <a:rPr lang="en-US" sz="2000" dirty="0" err="1"/>
              <a:t>besonders</a:t>
            </a:r>
            <a:r>
              <a:rPr lang="en-US" sz="2000" dirty="0"/>
              <a:t> </a:t>
            </a:r>
            <a:r>
              <a:rPr lang="en-US" sz="2000" dirty="0" err="1"/>
              <a:t>schützenswerte</a:t>
            </a:r>
            <a:r>
              <a:rPr lang="en-US" sz="2000" dirty="0"/>
              <a:t> FFH-</a:t>
            </a:r>
            <a:r>
              <a:rPr lang="en-US" sz="2000" dirty="0" err="1"/>
              <a:t>Flächen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Gemeindebereich</a:t>
            </a:r>
            <a:endParaRPr lang="en-US" sz="2000" dirty="0"/>
          </a:p>
          <a:p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Gemeindebereich</a:t>
            </a:r>
            <a:r>
              <a:rPr lang="en-US" sz="2000" dirty="0"/>
              <a:t> </a:t>
            </a:r>
            <a:r>
              <a:rPr lang="en-US" sz="2000" dirty="0" err="1"/>
              <a:t>sind</a:t>
            </a:r>
            <a:r>
              <a:rPr lang="en-US" sz="2000" dirty="0"/>
              <a:t> dies Wiesen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herausragender</a:t>
            </a:r>
            <a:r>
              <a:rPr lang="en-US" sz="2000" dirty="0"/>
              <a:t> </a:t>
            </a:r>
            <a:r>
              <a:rPr lang="en-US" sz="2000" dirty="0" err="1"/>
              <a:t>Artenvielfalt</a:t>
            </a:r>
            <a:r>
              <a:rPr lang="en-US" sz="2000" dirty="0"/>
              <a:t> und </a:t>
            </a:r>
            <a:r>
              <a:rPr lang="en-US" sz="2000" dirty="0" err="1"/>
              <a:t>Pflanzen</a:t>
            </a:r>
            <a:r>
              <a:rPr lang="en-US" sz="2000" dirty="0"/>
              <a:t>, die auf der </a:t>
            </a:r>
            <a:r>
              <a:rPr lang="en-US" sz="2000" dirty="0" err="1"/>
              <a:t>roten</a:t>
            </a:r>
            <a:r>
              <a:rPr lang="en-US" sz="2000" dirty="0"/>
              <a:t> </a:t>
            </a:r>
            <a:r>
              <a:rPr lang="en-US" sz="2000" dirty="0" err="1"/>
              <a:t>Liste</a:t>
            </a:r>
            <a:r>
              <a:rPr lang="en-US" sz="2000" dirty="0"/>
              <a:t> </a:t>
            </a:r>
            <a:r>
              <a:rPr lang="en-US" sz="2000" dirty="0" err="1"/>
              <a:t>stehen</a:t>
            </a:r>
            <a:endParaRPr lang="en-US" sz="2000" dirty="0"/>
          </a:p>
          <a:p>
            <a:r>
              <a:rPr lang="en-US" sz="2000" dirty="0"/>
              <a:t>Die </a:t>
            </a:r>
            <a:r>
              <a:rPr lang="en-US" sz="2000" dirty="0" err="1"/>
              <a:t>Flächen</a:t>
            </a:r>
            <a:r>
              <a:rPr lang="en-US" sz="2000" dirty="0"/>
              <a:t> </a:t>
            </a:r>
            <a:r>
              <a:rPr lang="en-US" sz="2000" dirty="0" err="1"/>
              <a:t>befinden</a:t>
            </a:r>
            <a:r>
              <a:rPr lang="en-US" sz="2000" dirty="0"/>
              <a:t> </a:t>
            </a:r>
            <a:r>
              <a:rPr lang="en-US" sz="2000" dirty="0" err="1"/>
              <a:t>sich</a:t>
            </a:r>
            <a:r>
              <a:rPr lang="en-US" sz="2000" dirty="0"/>
              <a:t> in Westerham, </a:t>
            </a:r>
            <a:r>
              <a:rPr lang="en-US" sz="2000" dirty="0" err="1"/>
              <a:t>Feldolling</a:t>
            </a:r>
            <a:r>
              <a:rPr lang="en-US" sz="2000" dirty="0"/>
              <a:t>, </a:t>
            </a:r>
            <a:r>
              <a:rPr lang="en-US" sz="2000" dirty="0" err="1"/>
              <a:t>Höhenrain</a:t>
            </a:r>
            <a:r>
              <a:rPr lang="en-US" sz="2000" dirty="0"/>
              <a:t> und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Kupferbachtal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892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5FAD56-0DE8-5216-1C0B-6FF99D7B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de-DE" sz="4200" b="1"/>
              <a:t>Kürzungen der staatlichen Fördergelder und Auswirkungen auf die Flächen im Gemeindebereich</a:t>
            </a:r>
          </a:p>
        </p:txBody>
      </p:sp>
      <p:sp>
        <p:nvSpPr>
          <p:cNvPr id="4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BB6BB82-9177-3AF9-A835-1104D8E16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Kosten der </a:t>
            </a:r>
            <a:r>
              <a:rPr lang="en-US" sz="2200" dirty="0" err="1"/>
              <a:t>Pflegemaßnahmen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</a:t>
            </a:r>
            <a:r>
              <a:rPr lang="en-US" sz="2200" dirty="0" err="1"/>
              <a:t>Gemeindebereich</a:t>
            </a:r>
            <a:r>
              <a:rPr lang="en-US" sz="2200" dirty="0"/>
              <a:t> </a:t>
            </a:r>
            <a:r>
              <a:rPr lang="en-US" sz="2200" dirty="0" err="1"/>
              <a:t>belaufen</a:t>
            </a:r>
            <a:r>
              <a:rPr lang="en-US" sz="2200" dirty="0"/>
              <a:t> </a:t>
            </a:r>
            <a:r>
              <a:rPr lang="en-US" sz="2200" dirty="0" err="1"/>
              <a:t>sich</a:t>
            </a:r>
            <a:r>
              <a:rPr lang="en-US" sz="2200" dirty="0"/>
              <a:t> 2025 auf 46.000 Euro</a:t>
            </a:r>
          </a:p>
          <a:p>
            <a:r>
              <a:rPr lang="en-US" sz="2200" dirty="0" err="1"/>
              <a:t>Förderung</a:t>
            </a:r>
            <a:r>
              <a:rPr lang="en-US" sz="2200" dirty="0"/>
              <a:t> </a:t>
            </a:r>
            <a:r>
              <a:rPr lang="en-US" sz="2200" dirty="0" err="1"/>
              <a:t>Umweltministerum</a:t>
            </a:r>
            <a:r>
              <a:rPr lang="en-US" sz="2200" dirty="0"/>
              <a:t> 2025 41.700 Euro</a:t>
            </a:r>
          </a:p>
          <a:p>
            <a:r>
              <a:rPr lang="en-US" sz="2200" dirty="0"/>
              <a:t>Rest </a:t>
            </a:r>
            <a:r>
              <a:rPr lang="en-US" sz="2200" dirty="0" err="1"/>
              <a:t>wurde</a:t>
            </a:r>
            <a:r>
              <a:rPr lang="en-US" sz="2200" dirty="0"/>
              <a:t> </a:t>
            </a:r>
            <a:r>
              <a:rPr lang="en-US" sz="2200" dirty="0" err="1"/>
              <a:t>durch</a:t>
            </a:r>
            <a:r>
              <a:rPr lang="en-US" sz="2200" dirty="0"/>
              <a:t> private Spender </a:t>
            </a:r>
            <a:r>
              <a:rPr lang="en-US" sz="2200" dirty="0" err="1"/>
              <a:t>aus</a:t>
            </a:r>
            <a:r>
              <a:rPr lang="en-US" sz="2200" dirty="0"/>
              <a:t> dem </a:t>
            </a:r>
            <a:r>
              <a:rPr lang="en-US" sz="2200" dirty="0" err="1"/>
              <a:t>Gemeindebereich</a:t>
            </a:r>
            <a:r>
              <a:rPr lang="en-US" sz="2200" dirty="0"/>
              <a:t> </a:t>
            </a:r>
            <a:r>
              <a:rPr lang="en-US" sz="2200" dirty="0" err="1"/>
              <a:t>gedeckt</a:t>
            </a:r>
            <a:endParaRPr lang="en-US" sz="2200" dirty="0"/>
          </a:p>
          <a:p>
            <a:r>
              <a:rPr lang="en-US" sz="2200" dirty="0" err="1"/>
              <a:t>Pflegemaßnahmen</a:t>
            </a:r>
            <a:r>
              <a:rPr lang="en-US" sz="2200" dirty="0"/>
              <a:t> </a:t>
            </a:r>
            <a:r>
              <a:rPr lang="en-US" sz="2200" dirty="0" err="1"/>
              <a:t>können</a:t>
            </a:r>
            <a:r>
              <a:rPr lang="en-US" sz="2200" dirty="0"/>
              <a:t> </a:t>
            </a:r>
            <a:r>
              <a:rPr lang="en-US" sz="2200" dirty="0" err="1"/>
              <a:t>nur</a:t>
            </a:r>
            <a:r>
              <a:rPr lang="en-US" sz="2200" dirty="0"/>
              <a:t> </a:t>
            </a:r>
            <a:r>
              <a:rPr lang="en-US" sz="2200" dirty="0" err="1"/>
              <a:t>mit</a:t>
            </a:r>
            <a:r>
              <a:rPr lang="en-US" sz="2200" dirty="0"/>
              <a:t> </a:t>
            </a:r>
            <a:r>
              <a:rPr lang="en-US" sz="2200" dirty="0" err="1"/>
              <a:t>sehr</a:t>
            </a:r>
            <a:r>
              <a:rPr lang="en-US" sz="2200" dirty="0"/>
              <a:t> </a:t>
            </a:r>
            <a:r>
              <a:rPr lang="en-US" sz="2200" dirty="0" err="1"/>
              <a:t>speziellen</a:t>
            </a:r>
            <a:r>
              <a:rPr lang="en-US" sz="2200" dirty="0"/>
              <a:t> Maschinen und </a:t>
            </a:r>
            <a:r>
              <a:rPr lang="en-US" sz="2200" dirty="0" err="1"/>
              <a:t>ökologischem</a:t>
            </a:r>
            <a:r>
              <a:rPr lang="en-US" sz="2200" dirty="0"/>
              <a:t> </a:t>
            </a:r>
            <a:r>
              <a:rPr lang="en-US" sz="2200" dirty="0" err="1"/>
              <a:t>Fachwissen</a:t>
            </a:r>
            <a:r>
              <a:rPr lang="en-US" sz="2200" dirty="0"/>
              <a:t> </a:t>
            </a:r>
            <a:r>
              <a:rPr lang="en-US" sz="2200" dirty="0" err="1"/>
              <a:t>durchgeführt</a:t>
            </a:r>
            <a:r>
              <a:rPr lang="en-US" sz="2200" dirty="0"/>
              <a:t> </a:t>
            </a:r>
            <a:r>
              <a:rPr lang="en-US" sz="2200" dirty="0" err="1"/>
              <a:t>werden</a:t>
            </a:r>
            <a:endParaRPr lang="en-US" sz="2200" dirty="0"/>
          </a:p>
          <a:p>
            <a:r>
              <a:rPr lang="en-US" sz="2200" dirty="0" err="1"/>
              <a:t>Frühjahr</a:t>
            </a:r>
            <a:r>
              <a:rPr lang="en-US" sz="2200" dirty="0"/>
              <a:t>-, Sommer- und </a:t>
            </a:r>
            <a:r>
              <a:rPr lang="en-US" sz="2200" dirty="0" err="1"/>
              <a:t>Herbstmahd</a:t>
            </a:r>
            <a:r>
              <a:rPr lang="en-US" sz="2200" dirty="0"/>
              <a:t> </a:t>
            </a:r>
            <a:r>
              <a:rPr lang="en-US" sz="2200" dirty="0" err="1"/>
              <a:t>sind</a:t>
            </a:r>
            <a:r>
              <a:rPr lang="en-US" sz="2200" dirty="0"/>
              <a:t> </a:t>
            </a:r>
            <a:r>
              <a:rPr lang="en-US" sz="2200" dirty="0" err="1"/>
              <a:t>essentiell</a:t>
            </a:r>
            <a:r>
              <a:rPr lang="en-US" sz="2200" dirty="0"/>
              <a:t> für den </a:t>
            </a:r>
            <a:r>
              <a:rPr lang="en-US" sz="2200" dirty="0" err="1"/>
              <a:t>Erhalt</a:t>
            </a:r>
            <a:r>
              <a:rPr lang="en-US" sz="2200" dirty="0"/>
              <a:t> der </a:t>
            </a:r>
            <a:r>
              <a:rPr lang="en-US" sz="2200" dirty="0" err="1"/>
              <a:t>Artenvielfalt</a:t>
            </a:r>
            <a:r>
              <a:rPr lang="en-US" sz="2200" dirty="0"/>
              <a:t>, </a:t>
            </a:r>
            <a:r>
              <a:rPr lang="en-US" sz="2200" dirty="0" err="1"/>
              <a:t>besonders</a:t>
            </a:r>
            <a:r>
              <a:rPr lang="en-US" sz="2200" dirty="0"/>
              <a:t> Schilf und </a:t>
            </a:r>
            <a:r>
              <a:rPr lang="en-US" sz="2200" dirty="0" err="1"/>
              <a:t>Neophytenmahd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15" name="Grafik 14" descr="Ein Bild, das Text, draußen, Gras, Pflanze enthält.&#10;&#10;KI-generierte Inhalte können fehlerhaft sein.">
            <a:extLst>
              <a:ext uri="{FF2B5EF4-FFF2-40B4-BE49-F238E27FC236}">
                <a16:creationId xmlns:a16="http://schemas.microsoft.com/office/drawing/2014/main" id="{E5ABAFAE-F579-959A-DB23-1715AFE14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2" b="1"/>
          <a:stretch>
            <a:fillRect/>
          </a:stretch>
        </p:blipFill>
        <p:spPr>
          <a:xfrm rot="5400000">
            <a:off x="7597934" y="2171700"/>
            <a:ext cx="4096512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8B6C33-6153-DD01-5ED4-53D8310A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/>
              <a:t>Aussichten für das Jahr 2026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CEF0C0-D41B-3009-1E82-CC2F3CC20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de-DE" sz="2200" dirty="0"/>
              <a:t>Der Landschaftspflegeverband wurde bereits informiert, dass im nächsten Jahr noch stärkere Kürzungen seitens der Staatsregierung zu befürchten sind</a:t>
            </a:r>
          </a:p>
          <a:p>
            <a:r>
              <a:rPr lang="de-DE" sz="2200" dirty="0"/>
              <a:t>Der LPV Rosenheim hat in diesem Jahr ca. 80% weniger Fördermittel erhalten, anstatt </a:t>
            </a:r>
          </a:p>
          <a:p>
            <a:pPr marL="0" indent="0">
              <a:buNone/>
            </a:pPr>
            <a:r>
              <a:rPr lang="de-DE" sz="2200" dirty="0"/>
              <a:t>    1,4 Millionen nur noch ca. 200.000 Euro  </a:t>
            </a:r>
          </a:p>
          <a:p>
            <a:r>
              <a:rPr lang="de-DE" sz="2200" dirty="0"/>
              <a:t>Auch für unsere Gemeinde ist noch nicht klar, welche Maßnahmen im nächsten Jahr noch gefördert werden können</a:t>
            </a:r>
          </a:p>
          <a:p>
            <a:r>
              <a:rPr lang="de-DE" sz="2200" dirty="0"/>
              <a:t>Einige Kommunen haben in diesem Jahr Flächen in ihrem Gemeindebereich durch Spenden unterstützt</a:t>
            </a:r>
          </a:p>
          <a:p>
            <a:r>
              <a:rPr lang="de-DE" sz="2200" dirty="0"/>
              <a:t>Der Gemeinderat sollte prüfen, in welcher Höhe wir unserer Verantwortung gerecht werden können, um unsere wertvollen Flächen im Gemeindebereich zu erhalten</a:t>
            </a:r>
          </a:p>
          <a:p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572446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Kleidung, Person, Menschliches Gesicht, Mädchen enthält.&#10;&#10;KI-generierte Inhalte können fehlerhaft sein.">
            <a:extLst>
              <a:ext uri="{FF2B5EF4-FFF2-40B4-BE49-F238E27FC236}">
                <a16:creationId xmlns:a16="http://schemas.microsoft.com/office/drawing/2014/main" id="{29547A2B-0154-0FEE-2DC1-449D06697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b="876"/>
          <a:stretch>
            <a:fillRect/>
          </a:stretch>
        </p:blipFill>
        <p:spPr>
          <a:xfrm>
            <a:off x="-174430" y="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B27E84-39E2-CC74-BF5C-F5A9186C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46" y="528402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 b="1" dirty="0"/>
              <a:t>Weitere Tätigkeiten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5A846E-CC7A-3EBE-25B5-E8786519C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9" y="2956715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 err="1"/>
              <a:t>Einladung</a:t>
            </a:r>
            <a:r>
              <a:rPr lang="en-US" sz="2000" dirty="0"/>
              <a:t> der </a:t>
            </a:r>
            <a:r>
              <a:rPr lang="en-US" sz="2000" dirty="0" err="1"/>
              <a:t>Kindergärten</a:t>
            </a:r>
            <a:r>
              <a:rPr lang="en-US" sz="2000" dirty="0"/>
              <a:t> </a:t>
            </a:r>
            <a:r>
              <a:rPr lang="en-US" sz="2000" dirty="0" err="1"/>
              <a:t>Vagen</a:t>
            </a:r>
            <a:r>
              <a:rPr lang="en-US" sz="2000" dirty="0"/>
              <a:t> und </a:t>
            </a:r>
            <a:r>
              <a:rPr lang="en-US" sz="2000" dirty="0" err="1"/>
              <a:t>Höhenrain</a:t>
            </a:r>
            <a:endParaRPr lang="en-US" sz="2000" dirty="0"/>
          </a:p>
          <a:p>
            <a:r>
              <a:rPr lang="en-US" sz="2000" dirty="0" err="1"/>
              <a:t>Präsentation</a:t>
            </a:r>
            <a:r>
              <a:rPr lang="en-US" sz="2000" dirty="0"/>
              <a:t> der </a:t>
            </a:r>
            <a:r>
              <a:rPr lang="en-US" sz="2000" dirty="0" err="1"/>
              <a:t>Biberausstellung</a:t>
            </a:r>
            <a:r>
              <a:rPr lang="en-US" sz="2000" dirty="0"/>
              <a:t> in </a:t>
            </a:r>
            <a:r>
              <a:rPr lang="en-US" sz="2000" dirty="0" err="1"/>
              <a:t>Kooperation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dem Bund </a:t>
            </a:r>
            <a:r>
              <a:rPr lang="en-US" sz="2000" dirty="0" err="1"/>
              <a:t>Naturschutz</a:t>
            </a:r>
            <a:endParaRPr lang="en-US" sz="2000" dirty="0"/>
          </a:p>
          <a:p>
            <a:r>
              <a:rPr lang="en-US" sz="2000" dirty="0" err="1"/>
              <a:t>Kontakt</a:t>
            </a:r>
            <a:r>
              <a:rPr lang="en-US" sz="2000" dirty="0"/>
              <a:t> und Vernetzung </a:t>
            </a:r>
            <a:r>
              <a:rPr lang="en-US" sz="2000" dirty="0" err="1"/>
              <a:t>zur</a:t>
            </a:r>
            <a:r>
              <a:rPr lang="en-US" sz="2000" dirty="0"/>
              <a:t> </a:t>
            </a:r>
            <a:r>
              <a:rPr lang="en-US" sz="2000" dirty="0" err="1"/>
              <a:t>Ökomodellregion</a:t>
            </a:r>
            <a:r>
              <a:rPr lang="en-US" sz="2000" dirty="0"/>
              <a:t> </a:t>
            </a:r>
            <a:r>
              <a:rPr lang="en-US" sz="2000" dirty="0" err="1"/>
              <a:t>hergestellt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787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C3E45C-FD9B-44A7-B644-BAB24BB8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983" y="251625"/>
            <a:ext cx="4759234" cy="1956841"/>
          </a:xfrm>
        </p:spPr>
        <p:txBody>
          <a:bodyPr anchor="b">
            <a:normAutofit/>
          </a:bodyPr>
          <a:lstStyle/>
          <a:p>
            <a:r>
              <a:rPr lang="de-DE" sz="3400" b="1" dirty="0"/>
              <a:t>	</a:t>
            </a:r>
            <a:r>
              <a:rPr lang="de-DE" sz="3400" dirty="0"/>
              <a:t>Vielen Dank für Ihre 		Aufmerksamkeit.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FB8F30-ED91-4807-9AE1-E48A8962B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/>
              <a:t>Für Fragen und Anregungen können Sie mich gerne kontaktieren.</a:t>
            </a:r>
          </a:p>
          <a:p>
            <a:pPr marL="0" indent="0">
              <a:buNone/>
            </a:pPr>
            <a:r>
              <a:rPr lang="de-DE" sz="2200"/>
              <a:t>Carolin Günzl, Gemeinderätin und Umweltreferentin der Gemeinde Feldkirchen-Westerham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2C6F09-C727-44E5-92C4-F247CA7EB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7198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Breitbild</PresentationFormat>
  <Paragraphs>60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Office</vt:lpstr>
      <vt:lpstr>Bericht Umweltreferentin 2025</vt:lpstr>
      <vt:lpstr>Projekte im Gemeindebereich 2025</vt:lpstr>
      <vt:lpstr>Krötenzaun Frühjahr Unterlaus</vt:lpstr>
      <vt:lpstr>Ausblick und Planung für Frühjahr 2026</vt:lpstr>
      <vt:lpstr>Landschaftspflegeverband Maßnahmen im Gemeindebereich</vt:lpstr>
      <vt:lpstr>Kürzungen der staatlichen Fördergelder und Auswirkungen auf die Flächen im Gemeindebereich</vt:lpstr>
      <vt:lpstr>Aussichten für das Jahr 2026</vt:lpstr>
      <vt:lpstr>Weitere Tätigkeiten </vt:lpstr>
      <vt:lpstr> Vielen Dank für Ihre   Aufmerksamkeit.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Umweltreferentin 2020/2021</dc:title>
  <dc:creator>Michael Günzl</dc:creator>
  <cp:lastModifiedBy>Michael Günzl</cp:lastModifiedBy>
  <cp:revision>49</cp:revision>
  <dcterms:created xsi:type="dcterms:W3CDTF">2021-12-14T08:12:46Z</dcterms:created>
  <dcterms:modified xsi:type="dcterms:W3CDTF">2025-12-03T21:34:45Z</dcterms:modified>
</cp:coreProperties>
</file>